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329" r:id="rId3"/>
    <p:sldId id="867" r:id="rId4"/>
    <p:sldId id="868" r:id="rId5"/>
    <p:sldId id="951" r:id="rId6"/>
    <p:sldId id="947" r:id="rId7"/>
    <p:sldId id="948" r:id="rId8"/>
    <p:sldId id="949" r:id="rId9"/>
    <p:sldId id="950" r:id="rId10"/>
    <p:sldId id="918" r:id="rId11"/>
    <p:sldId id="952" r:id="rId12"/>
    <p:sldId id="955" r:id="rId13"/>
    <p:sldId id="95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cco, Cathy M - Washington, DC" initials="SCM-WD" lastIdx="3" clrIdx="0">
    <p:extLst>
      <p:ext uri="{19B8F6BF-5375-455C-9EA6-DF929625EA0E}">
        <p15:presenceInfo xmlns:p15="http://schemas.microsoft.com/office/powerpoint/2012/main" userId="S-1-5-21-815684394-1082799842-1103567298-19873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9900"/>
    <a:srgbClr val="B97B3D"/>
    <a:srgbClr val="6600FF"/>
    <a:srgbClr val="9933FF"/>
    <a:srgbClr val="FFFFCC"/>
    <a:srgbClr val="EBDFF5"/>
    <a:srgbClr val="FFFFFF"/>
    <a:srgbClr val="EBFFFF"/>
    <a:srgbClr val="EFE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59367" autoAdjust="0"/>
  </p:normalViewPr>
  <p:slideViewPr>
    <p:cSldViewPr snapToGrid="0">
      <p:cViewPr varScale="1">
        <p:scale>
          <a:sx n="37" d="100"/>
          <a:sy n="37" d="100"/>
        </p:scale>
        <p:origin x="1788" y="32"/>
      </p:cViewPr>
      <p:guideLst/>
    </p:cSldViewPr>
  </p:slideViewPr>
  <p:outlineViewPr>
    <p:cViewPr>
      <p:scale>
        <a:sx n="33" d="100"/>
        <a:sy n="33" d="100"/>
      </p:scale>
      <p:origin x="0" y="-10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5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02884-8A07-432C-B76C-861737D6C8E5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AA612-B420-4669-9E28-28C521F6F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2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Kat: Welcome the PCCAC Strategic Innovation and PCC Policy Subcommittee Café.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04E96-9DDF-4EE2-8355-73E1E7C0723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82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Mark: A reminder to join PCC Voice! On LinkedIn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76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– New contest!!!!!!!!!!!!!!!!!!!!!!!!!!!!!!!!!!!!!!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04E96-9DDF-4EE2-8355-73E1E7C0723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68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all. And we look forward to seeing you at a future PCCAC event, the NPF in Phoenix this May, and of course, on PCC Voice!</a:t>
            </a:r>
          </a:p>
          <a:p>
            <a:endParaRPr lang="en-US" dirty="0"/>
          </a:p>
          <a:p>
            <a:r>
              <a:rPr lang="en-US" dirty="0"/>
              <a:t>Good bye!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0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Kat: Standard housekeeping verbiage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09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Kat: Our presenters today are:</a:t>
            </a:r>
          </a:p>
          <a:p>
            <a:endParaRPr lang="en-US" dirty="0"/>
          </a:p>
          <a:p>
            <a:r>
              <a:rPr lang="en-US" dirty="0"/>
              <a:t>Myself, Katrina Raysor, Industry Engagement &amp; Outreach Specialist at United States Postal Service. And I serve as the Postal Co-Chair of the PCCAC Strategic Innovation and PCC Policy Subcommittee</a:t>
            </a:r>
          </a:p>
          <a:p>
            <a:endParaRPr lang="en-US" dirty="0"/>
          </a:p>
          <a:p>
            <a:r>
              <a:rPr lang="en-US" dirty="0"/>
              <a:t>Judy Antisdel, President of AT Direct, and Industry Chairperson of the Greater Baltimore Postal Customer Council</a:t>
            </a:r>
          </a:p>
          <a:p>
            <a:endParaRPr lang="en-US" dirty="0"/>
          </a:p>
          <a:p>
            <a:r>
              <a:rPr lang="en-US" dirty="0"/>
              <a:t>Mark Fallon, President of The Berkshire Company, and Industry Co-Chair of the PCCAC Strategic Innovation and PCC Policy </a:t>
            </a:r>
          </a:p>
          <a:p>
            <a:endParaRPr lang="en-US" dirty="0"/>
          </a:p>
          <a:p>
            <a:r>
              <a:rPr lang="en-US" dirty="0"/>
              <a:t>Suzi Oswald, Postal Specialist at </a:t>
            </a:r>
            <a:r>
              <a:rPr lang="en-US" dirty="0" err="1"/>
              <a:t>SeaChange</a:t>
            </a:r>
            <a:r>
              <a:rPr lang="en-US" dirty="0"/>
              <a:t> Print Innovations, and Industry Co-Chair of the PCCAC Membership Growth and Recruitment Subcommittee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Lewis Johnson, PCC Program Manager at United States Postal Service, and Postal Co-Chair of the PCCAC Membership Growth and Recruitment Subcommittee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I will turn it over to Mark and Judy for the first part of our webinar.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Judy – Thanks, Kat. Then Judy says something interesting about postal education. She will probably get interrupted by Mark at some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21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- says something interesting about Industry education. She will probably get interrupted by Judy at some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95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Judy starts, Mark interrupts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48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starts, Judy interrupts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9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Judy, Judy, Judy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10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Mark: Now I would like to invite my fellow PCCAC Board Members – Suzi Oswald and Lewis Johnson to join us. And we’ll answer questions that people have posted, as well as any new questions that come up.</a:t>
            </a:r>
          </a:p>
          <a:p>
            <a:endParaRPr lang="en-US" dirty="0"/>
          </a:p>
          <a:p>
            <a:r>
              <a:rPr lang="en-US" dirty="0"/>
              <a:t>We take turns making up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AA612-B420-4669-9E28-28C521F6F17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8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0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5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03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new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0493E53-05AA-AE4F-A3D1-2A5E8CB1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1471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13C"/>
                </a:solidFill>
                <a:latin typeface="Montserrat" pitchFamily="2" charset="77"/>
              </a:defRPr>
            </a:lvl1pPr>
          </a:lstStyle>
          <a:p>
            <a:fld id="{33D9E151-D7AC-5C45-B887-1AB16AE3E202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2357B3-E767-1849-909B-D7D59688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6762" y="6356350"/>
            <a:ext cx="53738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13C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E86E38-2CA0-4F4A-9EA5-4D85F466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1635" y="6356350"/>
            <a:ext cx="118886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13C"/>
                </a:solidFill>
                <a:latin typeface="Montserrat" pitchFamily="2" charset="77"/>
              </a:defRPr>
            </a:lvl1pPr>
          </a:lstStyle>
          <a:p>
            <a:fld id="{A8CBE8D7-570F-C840-A04A-D9D91C5805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604A1F-DB24-674E-80C3-7BD4E373672B}"/>
              </a:ext>
            </a:extLst>
          </p:cNvPr>
          <p:cNvSpPr>
            <a:spLocks/>
          </p:cNvSpPr>
          <p:nvPr userDrawn="1"/>
        </p:nvSpPr>
        <p:spPr>
          <a:xfrm>
            <a:off x="838195" y="1139133"/>
            <a:ext cx="4846320" cy="101709"/>
          </a:xfrm>
          <a:prstGeom prst="rect">
            <a:avLst/>
          </a:prstGeom>
          <a:gradFill flip="none" rotWithShape="1">
            <a:gsLst>
              <a:gs pos="100000">
                <a:srgbClr val="EB192C"/>
              </a:gs>
              <a:gs pos="0">
                <a:srgbClr val="EB192C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70AAA82-2448-834A-91D9-A133F46CC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743" t="78301"/>
          <a:stretch/>
        </p:blipFill>
        <p:spPr>
          <a:xfrm>
            <a:off x="9722224" y="5351928"/>
            <a:ext cx="2469776" cy="147432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5EB8A65D-FA6D-BC47-BDEC-3AE01A824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5" y="365125"/>
            <a:ext cx="10515600" cy="87571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 sz="3600">
                <a:ln>
                  <a:noFill/>
                </a:ln>
                <a:solidFill>
                  <a:srgbClr val="00589E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70570B-A07C-1840-973B-E6DF4408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13C"/>
                </a:solidFill>
                <a:latin typeface="Montserrat" pitchFamily="2" charset="77"/>
              </a:defRPr>
            </a:lvl1pPr>
            <a:lvl2pPr>
              <a:defRPr sz="1800">
                <a:solidFill>
                  <a:srgbClr val="00213C"/>
                </a:solidFill>
                <a:latin typeface="Montserrat" pitchFamily="2" charset="77"/>
              </a:defRPr>
            </a:lvl2pPr>
            <a:lvl3pPr>
              <a:defRPr sz="1600">
                <a:solidFill>
                  <a:srgbClr val="00213C"/>
                </a:solidFill>
                <a:latin typeface="Montserrat" pitchFamily="2" charset="77"/>
              </a:defRPr>
            </a:lvl3pPr>
            <a:lvl4pPr>
              <a:defRPr sz="1400">
                <a:solidFill>
                  <a:srgbClr val="00213C"/>
                </a:solidFill>
                <a:latin typeface="Montserrat" pitchFamily="2" charset="77"/>
              </a:defRPr>
            </a:lvl4pPr>
            <a:lvl5pPr>
              <a:defRPr sz="1200">
                <a:solidFill>
                  <a:srgbClr val="0021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891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new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B7F5D828-D8CF-D64E-AC85-8E7140F71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502" y="1187136"/>
            <a:ext cx="6951644" cy="3638252"/>
          </a:xfrm>
          <a:prstGeom prst="rect">
            <a:avLst/>
          </a:prstGeom>
          <a:ln w="95250">
            <a:gradFill flip="none" rotWithShape="1">
              <a:gsLst>
                <a:gs pos="0">
                  <a:srgbClr val="00589E"/>
                </a:gs>
                <a:gs pos="55000">
                  <a:srgbClr val="9FB4D6">
                    <a:alpha val="0"/>
                  </a:srgbClr>
                </a:gs>
                <a:gs pos="45000">
                  <a:srgbClr val="9FB4D6">
                    <a:alpha val="0"/>
                  </a:srgbClr>
                </a:gs>
                <a:gs pos="100000">
                  <a:srgbClr val="00589E"/>
                </a:gs>
              </a:gsLst>
              <a:lin ang="2700000" scaled="1"/>
              <a:tileRect/>
            </a:gradFill>
            <a:miter lim="800000"/>
          </a:ln>
        </p:spPr>
        <p:txBody>
          <a:bodyPr lIns="365760" tIns="457200" rIns="365760" bIns="365760" anchor="t"/>
          <a:lstStyle>
            <a:lvl1pPr algn="l">
              <a:lnSpc>
                <a:spcPts val="6040"/>
              </a:lnSpc>
              <a:defRPr sz="7600" b="1" i="0" spc="300">
                <a:solidFill>
                  <a:srgbClr val="00589E"/>
                </a:solidFill>
                <a:effectLst/>
                <a:latin typeface="Montserrat" pitchFamily="2" charset="77"/>
                <a:cs typeface="Arial Black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5100642-6460-3D47-8DB4-B7B3F05774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7517" y="5026486"/>
            <a:ext cx="836325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900" b="0" i="0">
                <a:solidFill>
                  <a:srgbClr val="00213C"/>
                </a:solidFill>
                <a:latin typeface="Montserrat Light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AE3254-EF40-6640-A545-BF9B37797CE5}"/>
              </a:ext>
            </a:extLst>
          </p:cNvPr>
          <p:cNvSpPr>
            <a:spLocks noChangeAspect="1"/>
          </p:cNvSpPr>
          <p:nvPr userDrawn="1"/>
        </p:nvSpPr>
        <p:spPr>
          <a:xfrm>
            <a:off x="6645406" y="1145177"/>
            <a:ext cx="1335999" cy="92877"/>
          </a:xfrm>
          <a:prstGeom prst="rect">
            <a:avLst/>
          </a:prstGeom>
          <a:gradFill flip="none" rotWithShape="1">
            <a:gsLst>
              <a:gs pos="95000">
                <a:srgbClr val="EB192C"/>
              </a:gs>
              <a:gs pos="0">
                <a:srgbClr val="EB192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458E8E1-586F-EF48-A565-42BB303AB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743" t="78301"/>
          <a:stretch/>
        </p:blipFill>
        <p:spPr>
          <a:xfrm>
            <a:off x="9722224" y="5351928"/>
            <a:ext cx="2469776" cy="147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6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new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0493E53-05AA-AE4F-A3D1-2A5E8CB1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1471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13C"/>
                </a:solidFill>
                <a:latin typeface="Montserrat" pitchFamily="2" charset="77"/>
              </a:defRPr>
            </a:lvl1pPr>
          </a:lstStyle>
          <a:p>
            <a:fld id="{33D9E151-D7AC-5C45-B887-1AB16AE3E202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2357B3-E767-1849-909B-D7D59688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6762" y="6356350"/>
            <a:ext cx="53738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13C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E86E38-2CA0-4F4A-9EA5-4D85F466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1635" y="6356350"/>
            <a:ext cx="118886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13C"/>
                </a:solidFill>
                <a:latin typeface="Montserrat" pitchFamily="2" charset="77"/>
              </a:defRPr>
            </a:lvl1pPr>
          </a:lstStyle>
          <a:p>
            <a:fld id="{A8CBE8D7-570F-C840-A04A-D9D91C5805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604A1F-DB24-674E-80C3-7BD4E373672B}"/>
              </a:ext>
            </a:extLst>
          </p:cNvPr>
          <p:cNvSpPr>
            <a:spLocks/>
          </p:cNvSpPr>
          <p:nvPr userDrawn="1"/>
        </p:nvSpPr>
        <p:spPr>
          <a:xfrm>
            <a:off x="838195" y="1139133"/>
            <a:ext cx="4846320" cy="101709"/>
          </a:xfrm>
          <a:prstGeom prst="rect">
            <a:avLst/>
          </a:prstGeom>
          <a:gradFill flip="none" rotWithShape="1">
            <a:gsLst>
              <a:gs pos="100000">
                <a:srgbClr val="EB192C"/>
              </a:gs>
              <a:gs pos="0">
                <a:srgbClr val="EB192C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70AAA82-2448-834A-91D9-A133F46CC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743" t="78301"/>
          <a:stretch/>
        </p:blipFill>
        <p:spPr>
          <a:xfrm>
            <a:off x="9722224" y="5351928"/>
            <a:ext cx="2469776" cy="147432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5EB8A65D-FA6D-BC47-BDEC-3AE01A824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5" y="365125"/>
            <a:ext cx="10515600" cy="87571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 sz="3600">
                <a:ln>
                  <a:noFill/>
                </a:ln>
                <a:solidFill>
                  <a:srgbClr val="00589E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70570B-A07C-1840-973B-E6DF4408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13C"/>
                </a:solidFill>
                <a:latin typeface="Montserrat" pitchFamily="2" charset="77"/>
              </a:defRPr>
            </a:lvl1pPr>
            <a:lvl2pPr>
              <a:defRPr sz="1800">
                <a:solidFill>
                  <a:srgbClr val="00213C"/>
                </a:solidFill>
                <a:latin typeface="Montserrat" pitchFamily="2" charset="77"/>
              </a:defRPr>
            </a:lvl2pPr>
            <a:lvl3pPr>
              <a:defRPr sz="1600">
                <a:solidFill>
                  <a:srgbClr val="00213C"/>
                </a:solidFill>
                <a:latin typeface="Montserrat" pitchFamily="2" charset="77"/>
              </a:defRPr>
            </a:lvl3pPr>
            <a:lvl4pPr>
              <a:defRPr sz="1400">
                <a:solidFill>
                  <a:srgbClr val="00213C"/>
                </a:solidFill>
                <a:latin typeface="Montserrat" pitchFamily="2" charset="77"/>
              </a:defRPr>
            </a:lvl4pPr>
            <a:lvl5pPr>
              <a:defRPr sz="1200">
                <a:solidFill>
                  <a:srgbClr val="0021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566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ew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2D2F937-E2CD-6A42-9DAB-86F163CCE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743" t="78301"/>
          <a:stretch/>
        </p:blipFill>
        <p:spPr>
          <a:xfrm>
            <a:off x="9722224" y="5351928"/>
            <a:ext cx="2469776" cy="147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04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old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A7A5ED-6BC8-F048-94D2-257C8516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 sz="1600"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 sz="1400"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0493E53-05AA-AE4F-A3D1-2A5E8CB1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11471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33D9E151-D7AC-5C45-B887-1AB16AE3E202}" type="datetimeFigureOut">
              <a:rPr lang="en-US" smtClean="0">
                <a:solidFill>
                  <a:prstClr val="white"/>
                </a:solidFill>
              </a:rPr>
              <a:pPr/>
              <a:t>1/19/2022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2357B3-E767-1849-909B-D7D59688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6762" y="6356350"/>
            <a:ext cx="53738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E86E38-2CA0-4F4A-9EA5-4D85F466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1635" y="6356350"/>
            <a:ext cx="118886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A8CBE8D7-570F-C840-A04A-D9D91C5805A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BCE51B5-DBD2-5D4E-B05D-2F4B22056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1949" t="82690"/>
          <a:stretch/>
        </p:blipFill>
        <p:spPr>
          <a:xfrm>
            <a:off x="9991164" y="5670864"/>
            <a:ext cx="2200835" cy="118713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579BF2BE-16E0-794D-9E00-5915E86232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5" y="365125"/>
            <a:ext cx="10515600" cy="87571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 sz="3600">
                <a:ln>
                  <a:noFill/>
                </a:ln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604A1F-DB24-674E-80C3-7BD4E373672B}"/>
              </a:ext>
            </a:extLst>
          </p:cNvPr>
          <p:cNvSpPr>
            <a:spLocks/>
          </p:cNvSpPr>
          <p:nvPr userDrawn="1"/>
        </p:nvSpPr>
        <p:spPr>
          <a:xfrm>
            <a:off x="838195" y="1139133"/>
            <a:ext cx="4846320" cy="101709"/>
          </a:xfrm>
          <a:prstGeom prst="rect">
            <a:avLst/>
          </a:prstGeom>
          <a:gradFill flip="none" rotWithShape="1">
            <a:gsLst>
              <a:gs pos="100000">
                <a:srgbClr val="EB192C"/>
              </a:gs>
              <a:gs pos="0">
                <a:srgbClr val="EB192C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1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" descr="cid:image001.png@01D07791.9C739C5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787" y="123262"/>
            <a:ext cx="1232754" cy="55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75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19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4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2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8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3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9B3EB8-8362-49AB-9755-4BCF42BAF22E}" type="slidenum">
              <a:rPr lang="en-US" smtClean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64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4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tif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8824727-DE0E-48F2-8578-E2A4ECD3CEDF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C9B3EB8-8362-49AB-9755-4BCF42BAF22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51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28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PCC@USPS.gov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www.linkedin.com/signup/cold-join?trk=guest_homepage-basic_director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fif"/><Relationship Id="rId4" Type="http://schemas.openxmlformats.org/officeDocument/2006/relationships/image" Target="../media/image8.pn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63ED30-A8BC-4370-AB8F-5474B1535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63" y="1466777"/>
            <a:ext cx="10976998" cy="1076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21" y="-9897"/>
            <a:ext cx="2219579" cy="14630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268E57-B120-4A30-961B-46249C6FF187}"/>
              </a:ext>
            </a:extLst>
          </p:cNvPr>
          <p:cNvSpPr/>
          <p:nvPr/>
        </p:nvSpPr>
        <p:spPr>
          <a:xfrm>
            <a:off x="690722" y="1188973"/>
            <a:ext cx="10374956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1807B9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Swiss 721 Roman" panose="020B0504020202020204"/>
              </a:rPr>
              <a:t>Five Key</a:t>
            </a:r>
            <a:r>
              <a:rPr lang="en-US" sz="4000" b="1" cap="none" spc="0" dirty="0">
                <a:ln w="22225">
                  <a:solidFill>
                    <a:srgbClr val="1807B9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wiss 721 Roman" panose="020B0504020202020204"/>
              </a:rPr>
              <a:t> Reasons to Belong to Your </a:t>
            </a:r>
          </a:p>
          <a:p>
            <a:pPr algn="ctr"/>
            <a:r>
              <a:rPr lang="en-US" sz="4000" b="1" cap="none" spc="0" dirty="0">
                <a:ln w="22225">
                  <a:solidFill>
                    <a:srgbClr val="1807B9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wiss 721 Roman" panose="020B0504020202020204"/>
              </a:rPr>
              <a:t>Postal Customer Council</a:t>
            </a:r>
          </a:p>
          <a:p>
            <a:pPr algn="ctr"/>
            <a:endParaRPr lang="en-US" sz="4000" b="1" dirty="0">
              <a:ln w="22225">
                <a:solidFill>
                  <a:srgbClr val="1807B9"/>
                </a:solidFill>
                <a:prstDash val="solid"/>
              </a:ln>
              <a:solidFill>
                <a:srgbClr val="C00000"/>
              </a:solidFill>
              <a:latin typeface="Swiss 721 Roman" panose="020B0504020202020204"/>
            </a:endParaRPr>
          </a:p>
          <a:p>
            <a:pPr lvl="0" algn="ctr"/>
            <a:r>
              <a:rPr lang="en-U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Roman" panose="020B0504020202020204"/>
              </a:rPr>
              <a:t>PCCAC Strategic </a:t>
            </a:r>
            <a:r>
              <a:rPr lang="en-U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Swiss 721 Roman" panose="020B0504020202020204"/>
              </a:rPr>
              <a:t>Innovation</a:t>
            </a:r>
            <a:r>
              <a:rPr lang="en-U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Roman" panose="020B0504020202020204"/>
              </a:rPr>
              <a:t> and PCC Policy</a:t>
            </a:r>
          </a:p>
          <a:p>
            <a:pPr lvl="0" algn="ctr"/>
            <a:r>
              <a:rPr lang="en-U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Roman" panose="020B0504020202020204"/>
              </a:rPr>
              <a:t>Sub-Committee</a:t>
            </a:r>
          </a:p>
          <a:p>
            <a:pPr lvl="0" algn="ctr"/>
            <a:endParaRPr lang="en-US" sz="40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 721 Roman" panose="020B0504020202020204"/>
            </a:endParaRPr>
          </a:p>
          <a:p>
            <a:pPr lvl="0" algn="ctr"/>
            <a:r>
              <a:rPr lang="en-U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 721 Roman" panose="020B0504020202020204"/>
              </a:rPr>
              <a:t>January 18, 2022</a:t>
            </a:r>
          </a:p>
          <a:p>
            <a:pPr algn="ctr"/>
            <a:endParaRPr lang="en-US" sz="4000" b="1" dirty="0">
              <a:ln w="22225">
                <a:solidFill>
                  <a:srgbClr val="1807B9"/>
                </a:solidFill>
                <a:prstDash val="solid"/>
              </a:ln>
              <a:solidFill>
                <a:srgbClr val="C00000"/>
              </a:solidFill>
              <a:latin typeface="Swiss 721 Roman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946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15-A254-4D08-A02D-DF79C125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455"/>
            <a:ext cx="10515600" cy="875717"/>
          </a:xfrm>
        </p:spPr>
        <p:txBody>
          <a:bodyPr>
            <a:normAutofit/>
          </a:bodyPr>
          <a:lstStyle/>
          <a:p>
            <a:r>
              <a:rPr lang="en-US" sz="4400" b="1" i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PCC Voice! </a:t>
            </a:r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On LinkedIn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99" y="0"/>
            <a:ext cx="2219579" cy="14630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84AF55-BFBA-4C5B-9F90-5251901A285C}"/>
              </a:ext>
            </a:extLst>
          </p:cNvPr>
          <p:cNvGrpSpPr/>
          <p:nvPr/>
        </p:nvGrpSpPr>
        <p:grpSpPr>
          <a:xfrm>
            <a:off x="9756494" y="5384560"/>
            <a:ext cx="2435506" cy="1473440"/>
            <a:chOff x="9756494" y="5384560"/>
            <a:chExt cx="2435506" cy="1473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EF8A6-0EDD-47F2-B33C-7E3C6FD2D434}"/>
                </a:ext>
              </a:extLst>
            </p:cNvPr>
            <p:cNvSpPr/>
            <p:nvPr/>
          </p:nvSpPr>
          <p:spPr>
            <a:xfrm>
              <a:off x="9880979" y="5384560"/>
              <a:ext cx="2311021" cy="9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1D41-A997-4850-AF77-22E8F977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94" y="6330436"/>
              <a:ext cx="2435506" cy="52756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D585F4-0883-4C54-A242-E5DDD4390530}"/>
              </a:ext>
            </a:extLst>
          </p:cNvPr>
          <p:cNvSpPr txBox="1"/>
          <p:nvPr/>
        </p:nvSpPr>
        <p:spPr>
          <a:xfrm>
            <a:off x="2904899" y="6273225"/>
            <a:ext cx="73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Connected and Grow!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BF135C-9CD2-42BB-B26F-2A24AB5CB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56" t="6666" r="6296" b="7778"/>
          <a:stretch/>
        </p:blipFill>
        <p:spPr>
          <a:xfrm>
            <a:off x="6570733" y="1317951"/>
            <a:ext cx="5391563" cy="4717616"/>
          </a:xfrm>
          <a:prstGeom prst="rect">
            <a:avLst/>
          </a:prstGeom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D5C4899A-0F4D-4B41-BEC8-C8ADB95E7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159" y="4368463"/>
            <a:ext cx="1904762" cy="1904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E58938-0CF3-4117-B76E-B11BB857A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09" y="1788052"/>
            <a:ext cx="59195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600" b="1" kern="0" dirty="0">
                <a:solidFill>
                  <a:srgbClr val="0070C0"/>
                </a:solidFill>
                <a:ea typeface="Calibri" panose="020F0502020204030204" pitchFamily="34" charset="0"/>
              </a:rPr>
              <a:t>How to Join:</a:t>
            </a:r>
          </a:p>
          <a:p>
            <a:endParaRPr lang="en-US" sz="1600" b="1" kern="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600075" lvl="1" indent="-257175">
              <a:buFont typeface="Wingdings" panose="05000000000000000000" pitchFamily="2" charset="2"/>
              <a:buChar char="§"/>
            </a:pPr>
            <a:r>
              <a:rPr lang="en-US" sz="1600" b="1" kern="0" dirty="0">
                <a:solidFill>
                  <a:prstClr val="black"/>
                </a:solidFill>
                <a:ea typeface="Calibri" panose="020F0502020204030204" pitchFamily="34" charset="0"/>
              </a:rPr>
              <a:t>Step 1</a:t>
            </a:r>
            <a:r>
              <a:rPr lang="en-US" sz="1600" kern="0" dirty="0">
                <a:solidFill>
                  <a:prstClr val="black"/>
                </a:solidFill>
                <a:ea typeface="Calibri" panose="020F0502020204030204" pitchFamily="34" charset="0"/>
              </a:rPr>
              <a:t>: Sign up for a LinkedIn account</a:t>
            </a:r>
            <a:r>
              <a:rPr lang="en-US" sz="1600" kern="0" dirty="0">
                <a:solidFill>
                  <a:srgbClr val="1F497D"/>
                </a:solidFill>
                <a:ea typeface="Calibri" panose="020F0502020204030204" pitchFamily="34" charset="0"/>
              </a:rPr>
              <a:t>:</a:t>
            </a:r>
            <a:r>
              <a:rPr lang="en-US" sz="1600" kern="0" dirty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n-US" sz="1600" u="sng" kern="0" dirty="0">
                <a:solidFill>
                  <a:srgbClr val="0070C0"/>
                </a:solidFill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https://www.linkedin.com/signup/cold-join?trk=guest_homepage-basic_directory</a:t>
            </a:r>
            <a:br>
              <a:rPr lang="en-US" sz="1600" u="sng" kern="0" dirty="0">
                <a:solidFill>
                  <a:srgbClr val="0070C0"/>
                </a:solidFill>
                <a:ea typeface="Calibri" panose="020F0502020204030204" pitchFamily="34" charset="0"/>
              </a:rPr>
            </a:br>
            <a:endParaRPr lang="en-US" sz="1600" u="sng" kern="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600075" lvl="1" indent="-257175">
              <a:buFont typeface="Wingdings" panose="05000000000000000000" pitchFamily="2" charset="2"/>
              <a:buChar char="§"/>
            </a:pPr>
            <a:r>
              <a:rPr lang="en-US" sz="1600" b="1" kern="0" dirty="0">
                <a:solidFill>
                  <a:prstClr val="black"/>
                </a:solidFill>
                <a:ea typeface="Calibri" panose="020F0502020204030204" pitchFamily="34" charset="0"/>
              </a:rPr>
              <a:t>Step 2</a:t>
            </a:r>
            <a:r>
              <a:rPr lang="en-US" sz="1600" kern="0" dirty="0">
                <a:solidFill>
                  <a:prstClr val="black"/>
                </a:solidFill>
                <a:ea typeface="Calibri" panose="020F0502020204030204" pitchFamily="34" charset="0"/>
              </a:rPr>
              <a:t>:  Use this link to join the group</a:t>
            </a:r>
            <a:r>
              <a:rPr lang="en-US" sz="1600" kern="0" dirty="0">
                <a:solidFill>
                  <a:srgbClr val="1F497D"/>
                </a:solidFill>
                <a:ea typeface="Calibri" panose="020F0502020204030204" pitchFamily="34" charset="0"/>
              </a:rPr>
              <a:t>: </a:t>
            </a:r>
          </a:p>
          <a:p>
            <a:pPr marL="900113" lvl="2" indent="-214313">
              <a:buFont typeface="Wingdings" panose="05000000000000000000" pitchFamily="2" charset="2"/>
              <a:buChar char="§"/>
              <a:defRPr/>
            </a:pPr>
            <a:r>
              <a:rPr lang="en-US" sz="1600" u="sng" kern="0" dirty="0">
                <a:solidFill>
                  <a:srgbClr val="0070C0"/>
                </a:solidFill>
                <a:ea typeface="Calibri" panose="020F0502020204030204" pitchFamily="34" charset="0"/>
              </a:rPr>
              <a:t>https://www.linkedin.com/groups/8303549</a:t>
            </a:r>
            <a:endParaRPr lang="en-US" sz="1600" b="1" kern="0" dirty="0">
              <a:solidFill>
                <a:srgbClr val="0033CC"/>
              </a:solidFill>
              <a:ea typeface="Calibri" panose="020F0502020204030204" pitchFamily="34" charset="0"/>
            </a:endParaRPr>
          </a:p>
          <a:p>
            <a:pPr>
              <a:defRPr/>
            </a:pPr>
            <a:endParaRPr lang="en-US" sz="1600" b="1" kern="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70C0"/>
                </a:solidFill>
                <a:ea typeface="Calibri" panose="020F0502020204030204" pitchFamily="34" charset="0"/>
              </a:rPr>
              <a:t>For questions, contact </a:t>
            </a:r>
            <a:r>
              <a:rPr lang="en-US" sz="1600" b="1" kern="0" dirty="0">
                <a:solidFill>
                  <a:srgbClr val="0070C0"/>
                </a:solidFill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PCC@USPS.gov</a:t>
            </a:r>
            <a:endParaRPr lang="en-US" altLang="en-US" sz="160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19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63ED30-A8BC-4370-AB8F-5474B1535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01" y="1232553"/>
            <a:ext cx="10976998" cy="1076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21" y="-9897"/>
            <a:ext cx="2219579" cy="146304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5817D-8417-4CF6-91E6-061D7F38D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29" y="1569363"/>
            <a:ext cx="2558805" cy="413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493CCD-33A2-4FDB-868B-938439D9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36" y="743570"/>
            <a:ext cx="6942966" cy="875717"/>
          </a:xfrm>
        </p:spPr>
        <p:txBody>
          <a:bodyPr>
            <a:normAutofit fontScale="90000"/>
          </a:bodyPr>
          <a:lstStyle/>
          <a:p>
            <a:r>
              <a:rPr lang="en-US" sz="4400" b="1" i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PCC Voice! </a:t>
            </a:r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Winter Challenge</a:t>
            </a:r>
            <a:b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</a:br>
            <a:r>
              <a:rPr lang="en-US" sz="4400" b="1" spc="0" dirty="0">
                <a:ln/>
                <a:solidFill>
                  <a:srgbClr val="C00000"/>
                </a:solidFill>
                <a:latin typeface="Swiss 721 Roman" panose="020B0504020202020204" pitchFamily="34" charset="0"/>
              </a:rPr>
              <a:t>The Board Challenge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AF8601-78D4-4EF6-9E4A-DD14268258DB}"/>
              </a:ext>
            </a:extLst>
          </p:cNvPr>
          <p:cNvSpPr txBox="1">
            <a:spLocks/>
          </p:cNvSpPr>
          <p:nvPr/>
        </p:nvSpPr>
        <p:spPr>
          <a:xfrm>
            <a:off x="283336" y="1776412"/>
            <a:ext cx="8684066" cy="41343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spc="0" dirty="0">
              <a:ln/>
              <a:solidFill>
                <a:srgbClr val="0070C0"/>
              </a:solidFill>
              <a:latin typeface="Swiss 721 Roman" panose="020B0504020202020204" pitchFamily="34" charset="0"/>
            </a:endParaRPr>
          </a:p>
          <a:p>
            <a:r>
              <a:rPr lang="en-US" sz="28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When</a:t>
            </a:r>
            <a:r>
              <a:rPr lang="en-US" sz="2800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:  </a:t>
            </a:r>
            <a:r>
              <a:rPr lang="en-US" sz="2800" spc="0" dirty="0">
                <a:ln/>
                <a:solidFill>
                  <a:schemeClr val="tx1"/>
                </a:solidFill>
                <a:latin typeface="Swiss 721 Roman" panose="020B0504020202020204" pitchFamily="34" charset="0"/>
              </a:rPr>
              <a:t>January 18 – March 18, 2022</a:t>
            </a:r>
          </a:p>
          <a:p>
            <a:endParaRPr lang="en-US" sz="2800" spc="0" dirty="0">
              <a:ln/>
              <a:solidFill>
                <a:srgbClr val="0070C0"/>
              </a:solidFill>
              <a:latin typeface="Swiss 721 Roman" panose="020B0504020202020204" pitchFamily="34" charset="0"/>
            </a:endParaRPr>
          </a:p>
          <a:p>
            <a:r>
              <a:rPr lang="en-US" sz="28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What</a:t>
            </a:r>
            <a:r>
              <a:rPr lang="en-US" sz="2800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:  </a:t>
            </a:r>
            <a:r>
              <a:rPr lang="en-US" sz="2800" spc="0" dirty="0">
                <a:ln/>
                <a:solidFill>
                  <a:schemeClr val="tx1"/>
                </a:solidFill>
                <a:latin typeface="Swiss 721 Roman" panose="020B0504020202020204" pitchFamily="34" charset="0"/>
              </a:rPr>
              <a:t>Post a photo or screenshot </a:t>
            </a:r>
            <a:r>
              <a:rPr lang="en-US" sz="2800" i="1" spc="0" dirty="0">
                <a:ln/>
                <a:solidFill>
                  <a:schemeClr val="tx1"/>
                </a:solidFill>
                <a:latin typeface="Swiss 721 Roman" panose="020B0504020202020204" pitchFamily="34" charset="0"/>
              </a:rPr>
              <a:t>(for virtual meetings)</a:t>
            </a:r>
            <a:r>
              <a:rPr lang="en-US" sz="2800" spc="0" dirty="0">
                <a:ln/>
                <a:solidFill>
                  <a:schemeClr val="tx1"/>
                </a:solidFill>
                <a:latin typeface="Swiss 721 Roman" panose="020B0504020202020204" pitchFamily="34" charset="0"/>
              </a:rPr>
              <a:t> of your next PCC Board Meeting </a:t>
            </a:r>
            <a:r>
              <a:rPr lang="en-US" sz="2800" i="1" spc="0" dirty="0">
                <a:ln/>
                <a:solidFill>
                  <a:schemeClr val="tx1"/>
                </a:solidFill>
                <a:latin typeface="Swiss 721 Roman" panose="020B0504020202020204" pitchFamily="34" charset="0"/>
              </a:rPr>
              <a:t>on PCC Voice! </a:t>
            </a:r>
          </a:p>
          <a:p>
            <a:endParaRPr lang="en-US" sz="2800" spc="0" dirty="0">
              <a:ln/>
              <a:solidFill>
                <a:srgbClr val="0070C0"/>
              </a:solidFill>
              <a:latin typeface="Swiss 721 Roman" panose="020B0504020202020204" pitchFamily="34" charset="0"/>
            </a:endParaRPr>
          </a:p>
          <a:p>
            <a:r>
              <a:rPr lang="en-US" sz="28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Winner</a:t>
            </a:r>
            <a:r>
              <a:rPr lang="en-US" sz="2800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:  </a:t>
            </a:r>
            <a:r>
              <a:rPr lang="en-US" sz="2800" spc="0" dirty="0">
                <a:ln/>
                <a:solidFill>
                  <a:schemeClr val="tx1"/>
                </a:solidFill>
                <a:latin typeface="Swiss 721 Roman" panose="020B0504020202020204" pitchFamily="34" charset="0"/>
              </a:rPr>
              <a:t>All participating PCCs will be entered into a raffle</a:t>
            </a:r>
          </a:p>
          <a:p>
            <a:endParaRPr lang="en-US" sz="2800" spc="0" dirty="0">
              <a:ln/>
              <a:solidFill>
                <a:srgbClr val="0070C0"/>
              </a:solidFill>
              <a:latin typeface="Swiss 721 Roman" panose="020B0504020202020204" pitchFamily="34" charset="0"/>
            </a:endParaRPr>
          </a:p>
          <a:p>
            <a:r>
              <a:rPr lang="en-US" sz="28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The Prize</a:t>
            </a:r>
            <a:r>
              <a:rPr lang="en-US" sz="2800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:  </a:t>
            </a:r>
            <a:r>
              <a:rPr lang="en-US" sz="2800" spc="0" dirty="0">
                <a:ln/>
                <a:solidFill>
                  <a:schemeClr val="tx1"/>
                </a:solidFill>
                <a:latin typeface="Swiss 721 Roman" panose="020B0504020202020204" pitchFamily="34" charset="0"/>
              </a:rPr>
              <a:t>A board that won’t leave your board bored! </a:t>
            </a:r>
          </a:p>
        </p:txBody>
      </p:sp>
    </p:spTree>
    <p:extLst>
      <p:ext uri="{BB962C8B-B14F-4D97-AF65-F5344CB8AC3E}">
        <p14:creationId xmlns:p14="http://schemas.microsoft.com/office/powerpoint/2010/main" val="612133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99" y="0"/>
            <a:ext cx="2219579" cy="14630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84AF55-BFBA-4C5B-9F90-5251901A285C}"/>
              </a:ext>
            </a:extLst>
          </p:cNvPr>
          <p:cNvGrpSpPr/>
          <p:nvPr/>
        </p:nvGrpSpPr>
        <p:grpSpPr>
          <a:xfrm>
            <a:off x="9756494" y="5384560"/>
            <a:ext cx="2435506" cy="1473440"/>
            <a:chOff x="9756494" y="5384560"/>
            <a:chExt cx="2435506" cy="1473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EF8A6-0EDD-47F2-B33C-7E3C6FD2D434}"/>
                </a:ext>
              </a:extLst>
            </p:cNvPr>
            <p:cNvSpPr/>
            <p:nvPr/>
          </p:nvSpPr>
          <p:spPr>
            <a:xfrm>
              <a:off x="9880979" y="5384560"/>
              <a:ext cx="2311021" cy="9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1D41-A997-4850-AF77-22E8F977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94" y="6330436"/>
              <a:ext cx="2435506" cy="52756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D585F4-0883-4C54-A242-E5DDD4390530}"/>
              </a:ext>
            </a:extLst>
          </p:cNvPr>
          <p:cNvSpPr txBox="1"/>
          <p:nvPr/>
        </p:nvSpPr>
        <p:spPr>
          <a:xfrm>
            <a:off x="2904899" y="6273225"/>
            <a:ext cx="73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Connected and Grow!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315230-1184-4129-9F65-B2E39FECDC14}"/>
              </a:ext>
            </a:extLst>
          </p:cNvPr>
          <p:cNvSpPr/>
          <p:nvPr/>
        </p:nvSpPr>
        <p:spPr>
          <a:xfrm>
            <a:off x="2464240" y="2967335"/>
            <a:ext cx="7263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Thanks for attending!</a:t>
            </a:r>
          </a:p>
        </p:txBody>
      </p:sp>
    </p:spTree>
    <p:extLst>
      <p:ext uri="{BB962C8B-B14F-4D97-AF65-F5344CB8AC3E}">
        <p14:creationId xmlns:p14="http://schemas.microsoft.com/office/powerpoint/2010/main" val="211635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15-A254-4D08-A02D-DF79C125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5400" b="1" spc="0" dirty="0">
                <a:ln/>
                <a:solidFill>
                  <a:srgbClr val="0033CC"/>
                </a:solidFill>
                <a:latin typeface="Montserra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94" y="71463"/>
            <a:ext cx="2219579" cy="1463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EEF8A6-0EDD-47F2-B33C-7E3C6FD2D434}"/>
              </a:ext>
            </a:extLst>
          </p:cNvPr>
          <p:cNvSpPr/>
          <p:nvPr/>
        </p:nvSpPr>
        <p:spPr>
          <a:xfrm>
            <a:off x="9756494" y="5384560"/>
            <a:ext cx="2311021" cy="945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A81D41-A997-4850-AF77-22E8F9774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494" y="6330436"/>
            <a:ext cx="2435506" cy="527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616F16-8EB4-43AB-B8A5-0B2416F61365}"/>
              </a:ext>
            </a:extLst>
          </p:cNvPr>
          <p:cNvSpPr txBox="1"/>
          <p:nvPr/>
        </p:nvSpPr>
        <p:spPr>
          <a:xfrm>
            <a:off x="477672" y="4305144"/>
            <a:ext cx="3604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Please utilize the chat box to ask questions and voice any comments or concerns.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29B41D-1862-4813-A173-FA3B149B3CEB}"/>
              </a:ext>
            </a:extLst>
          </p:cNvPr>
          <p:cNvSpPr txBox="1"/>
          <p:nvPr/>
        </p:nvSpPr>
        <p:spPr>
          <a:xfrm>
            <a:off x="4770605" y="4220764"/>
            <a:ext cx="3262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PPT presentation along with the recording will be posted on PostalPro.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9FF4B-20EC-4058-95A2-04E17B8E2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847" y="2182894"/>
            <a:ext cx="1315890" cy="18404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8A1BE2-78E3-416D-9798-A6587818CC05}"/>
              </a:ext>
            </a:extLst>
          </p:cNvPr>
          <p:cNvSpPr txBox="1"/>
          <p:nvPr/>
        </p:nvSpPr>
        <p:spPr>
          <a:xfrm>
            <a:off x="8305720" y="4220764"/>
            <a:ext cx="365496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Please note: </a:t>
            </a:r>
            <a:r>
              <a:rPr lang="en-US" sz="2400" dirty="0"/>
              <a:t>All phones will be muted due to the large volume of participants that we have on today’s call.</a:t>
            </a:r>
          </a:p>
          <a:p>
            <a:endParaRPr lang="en-US" sz="2400" dirty="0"/>
          </a:p>
          <a:p>
            <a:r>
              <a:rPr lang="en-US" sz="2000" dirty="0">
                <a:solidFill>
                  <a:srgbClr val="0033CC"/>
                </a:solidFill>
              </a:rPr>
              <a:t>                             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3EEA693-986F-41A5-96E5-D2B4475743E0}"/>
              </a:ext>
            </a:extLst>
          </p:cNvPr>
          <p:cNvSpPr txBox="1">
            <a:spLocks/>
          </p:cNvSpPr>
          <p:nvPr/>
        </p:nvSpPr>
        <p:spPr>
          <a:xfrm>
            <a:off x="838195" y="193787"/>
            <a:ext cx="10515600" cy="8757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50" baseline="0">
                <a:ln>
                  <a:noFill/>
                </a:ln>
                <a:solidFill>
                  <a:srgbClr val="00589E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Housekeeping 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149B2-41EF-4369-A1E5-FC6EF3CAA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092" y="1817580"/>
            <a:ext cx="2308603" cy="2210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3F993F-9091-4D5F-B1BE-D807D1891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034" y="2178249"/>
            <a:ext cx="1849696" cy="18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3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15-A254-4D08-A02D-DF79C125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661"/>
            <a:ext cx="10515600" cy="875717"/>
          </a:xfrm>
        </p:spPr>
        <p:txBody>
          <a:bodyPr>
            <a:normAutofit/>
          </a:bodyPr>
          <a:lstStyle/>
          <a:p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Presenters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99" y="0"/>
            <a:ext cx="2219579" cy="14630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84AF55-BFBA-4C5B-9F90-5251901A285C}"/>
              </a:ext>
            </a:extLst>
          </p:cNvPr>
          <p:cNvGrpSpPr/>
          <p:nvPr/>
        </p:nvGrpSpPr>
        <p:grpSpPr>
          <a:xfrm>
            <a:off x="9756494" y="5384560"/>
            <a:ext cx="2435506" cy="1473440"/>
            <a:chOff x="9756494" y="5384560"/>
            <a:chExt cx="2435506" cy="1473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EF8A6-0EDD-47F2-B33C-7E3C6FD2D434}"/>
                </a:ext>
              </a:extLst>
            </p:cNvPr>
            <p:cNvSpPr/>
            <p:nvPr/>
          </p:nvSpPr>
          <p:spPr>
            <a:xfrm>
              <a:off x="9880979" y="5384560"/>
              <a:ext cx="2311021" cy="9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1D41-A997-4850-AF77-22E8F977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94" y="6330436"/>
              <a:ext cx="2435506" cy="52756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2222EAE-AF52-4C78-88E3-D5ADCC8F929F}"/>
              </a:ext>
            </a:extLst>
          </p:cNvPr>
          <p:cNvSpPr txBox="1"/>
          <p:nvPr/>
        </p:nvSpPr>
        <p:spPr>
          <a:xfrm>
            <a:off x="3007769" y="6273225"/>
            <a:ext cx="73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Connected and Grow!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7137B-C1BD-481C-8F28-A65DB6523A34}"/>
              </a:ext>
            </a:extLst>
          </p:cNvPr>
          <p:cNvSpPr txBox="1"/>
          <p:nvPr/>
        </p:nvSpPr>
        <p:spPr>
          <a:xfrm>
            <a:off x="987451" y="407953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Katrina Raysor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CC7E2C-F074-4FBC-BA8F-0549B99AF397}"/>
              </a:ext>
            </a:extLst>
          </p:cNvPr>
          <p:cNvSpPr txBox="1"/>
          <p:nvPr/>
        </p:nvSpPr>
        <p:spPr>
          <a:xfrm>
            <a:off x="3336906" y="4079533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Judy Antisdel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D7ACFC-FB5B-407E-B029-08836D8644BF}"/>
              </a:ext>
            </a:extLst>
          </p:cNvPr>
          <p:cNvSpPr txBox="1"/>
          <p:nvPr/>
        </p:nvSpPr>
        <p:spPr>
          <a:xfrm>
            <a:off x="7961259" y="407953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Suzi Oswald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509AE0-2B62-4EAF-988A-632FBFA84B9C}"/>
              </a:ext>
            </a:extLst>
          </p:cNvPr>
          <p:cNvSpPr txBox="1"/>
          <p:nvPr/>
        </p:nvSpPr>
        <p:spPr>
          <a:xfrm>
            <a:off x="9913310" y="407953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Lewis Johnson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3A7B4-FEE6-4B7B-8498-E85ECF5E3269}"/>
              </a:ext>
            </a:extLst>
          </p:cNvPr>
          <p:cNvSpPr txBox="1"/>
          <p:nvPr/>
        </p:nvSpPr>
        <p:spPr>
          <a:xfrm>
            <a:off x="5697737" y="407953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Mark Fallon</a:t>
            </a:r>
          </a:p>
        </p:txBody>
      </p:sp>
      <p:pic>
        <p:nvPicPr>
          <p:cNvPr id="9" name="Picture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96788E4-9D7D-42AE-85DD-471CF1DCE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692" y="1966148"/>
            <a:ext cx="1884112" cy="192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ABA6BD8-B466-40CA-BC5F-8EB9F55AB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18" y="1953703"/>
            <a:ext cx="1559621" cy="1941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8152CD4-1455-4D7D-9E40-7D307D13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329" y="1906276"/>
            <a:ext cx="1381400" cy="198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45A882DE-2D33-465A-B7D1-36D4F5D511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79" y="1966149"/>
            <a:ext cx="1898188" cy="192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picture containing person, wall, indoor, smiling&#10;&#10;Description automatically generated">
            <a:extLst>
              <a:ext uri="{FF2B5EF4-FFF2-40B4-BE49-F238E27FC236}">
                <a16:creationId xmlns:a16="http://schemas.microsoft.com/office/drawing/2014/main" id="{2B44D2D7-E882-4238-910E-A341F5F3E7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19" y="1966148"/>
            <a:ext cx="1698157" cy="194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545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15-A254-4D08-A02D-DF79C125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661"/>
            <a:ext cx="10515600" cy="875717"/>
          </a:xfrm>
        </p:spPr>
        <p:txBody>
          <a:bodyPr>
            <a:normAutofit/>
          </a:bodyPr>
          <a:lstStyle/>
          <a:p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#5 – Postal Education</a:t>
            </a:r>
            <a:r>
              <a:rPr lang="en-US" sz="4400" b="1" spc="0" dirty="0">
                <a:ln/>
                <a:solidFill>
                  <a:srgbClr val="0033CC"/>
                </a:solidFill>
                <a:latin typeface="Swiss 721 Roman" panose="020B0504020202020204" pitchFamily="34" charset="0"/>
              </a:rPr>
              <a:t> 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99" y="0"/>
            <a:ext cx="2219579" cy="14630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84AF55-BFBA-4C5B-9F90-5251901A285C}"/>
              </a:ext>
            </a:extLst>
          </p:cNvPr>
          <p:cNvGrpSpPr/>
          <p:nvPr/>
        </p:nvGrpSpPr>
        <p:grpSpPr>
          <a:xfrm>
            <a:off x="9756494" y="5384560"/>
            <a:ext cx="2435506" cy="1473440"/>
            <a:chOff x="9756494" y="5384560"/>
            <a:chExt cx="2435506" cy="1473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EF8A6-0EDD-47F2-B33C-7E3C6FD2D434}"/>
                </a:ext>
              </a:extLst>
            </p:cNvPr>
            <p:cNvSpPr/>
            <p:nvPr/>
          </p:nvSpPr>
          <p:spPr>
            <a:xfrm>
              <a:off x="9880979" y="5384560"/>
              <a:ext cx="2311021" cy="9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1D41-A997-4850-AF77-22E8F977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94" y="6330436"/>
              <a:ext cx="2435506" cy="52756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55AC566-9D92-42F8-9872-5B02C7FA6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768491"/>
            <a:ext cx="4374573" cy="2916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1ACFAD-0CBB-4CEA-B0DD-903DAE880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181" y="1768492"/>
            <a:ext cx="4374573" cy="2916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24AC1C-77AF-4212-918F-1F3F119CD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620" y="3067026"/>
            <a:ext cx="5337464" cy="3112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222EAE-AF52-4C78-88E3-D5ADCC8F929F}"/>
              </a:ext>
            </a:extLst>
          </p:cNvPr>
          <p:cNvSpPr txBox="1"/>
          <p:nvPr/>
        </p:nvSpPr>
        <p:spPr>
          <a:xfrm>
            <a:off x="3007769" y="6273225"/>
            <a:ext cx="73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Connected and Grow!</a:t>
            </a:r>
          </a:p>
        </p:txBody>
      </p:sp>
    </p:spTree>
    <p:extLst>
      <p:ext uri="{BB962C8B-B14F-4D97-AF65-F5344CB8AC3E}">
        <p14:creationId xmlns:p14="http://schemas.microsoft.com/office/powerpoint/2010/main" val="2933253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15-A254-4D08-A02D-DF79C125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661"/>
            <a:ext cx="10515600" cy="875717"/>
          </a:xfrm>
        </p:spPr>
        <p:txBody>
          <a:bodyPr>
            <a:normAutofit/>
          </a:bodyPr>
          <a:lstStyle/>
          <a:p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#4 – Industry Education</a:t>
            </a:r>
            <a:r>
              <a:rPr lang="en-US" sz="4400" b="1" spc="0" dirty="0">
                <a:ln/>
                <a:solidFill>
                  <a:srgbClr val="0033CC"/>
                </a:solidFill>
                <a:latin typeface="Swiss 721 Roman" panose="020B0504020202020204" pitchFamily="34" charset="0"/>
              </a:rPr>
              <a:t> 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99" y="0"/>
            <a:ext cx="2219579" cy="14630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84AF55-BFBA-4C5B-9F90-5251901A285C}"/>
              </a:ext>
            </a:extLst>
          </p:cNvPr>
          <p:cNvGrpSpPr/>
          <p:nvPr/>
        </p:nvGrpSpPr>
        <p:grpSpPr>
          <a:xfrm>
            <a:off x="9756494" y="5384560"/>
            <a:ext cx="2435506" cy="1473440"/>
            <a:chOff x="9756494" y="5384560"/>
            <a:chExt cx="2435506" cy="1473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EF8A6-0EDD-47F2-B33C-7E3C6FD2D434}"/>
                </a:ext>
              </a:extLst>
            </p:cNvPr>
            <p:cNvSpPr/>
            <p:nvPr/>
          </p:nvSpPr>
          <p:spPr>
            <a:xfrm>
              <a:off x="9880979" y="5384560"/>
              <a:ext cx="2311021" cy="9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1D41-A997-4850-AF77-22E8F977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94" y="6330436"/>
              <a:ext cx="2435506" cy="527564"/>
            </a:xfrm>
            <a:prstGeom prst="rect">
              <a:avLst/>
            </a:prstGeom>
          </p:spPr>
        </p:pic>
      </p:grpSp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754050D-FC09-4FD8-AB1D-C76815E70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39" y="1835163"/>
            <a:ext cx="6097541" cy="4438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0223E0-8BCD-4B5D-A2A7-6366B0E30D09}"/>
              </a:ext>
            </a:extLst>
          </p:cNvPr>
          <p:cNvSpPr txBox="1"/>
          <p:nvPr/>
        </p:nvSpPr>
        <p:spPr>
          <a:xfrm>
            <a:off x="2847749" y="6273225"/>
            <a:ext cx="73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Connected and Grow!</a:t>
            </a:r>
          </a:p>
        </p:txBody>
      </p:sp>
    </p:spTree>
    <p:extLst>
      <p:ext uri="{BB962C8B-B14F-4D97-AF65-F5344CB8AC3E}">
        <p14:creationId xmlns:p14="http://schemas.microsoft.com/office/powerpoint/2010/main" val="50820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15-A254-4D08-A02D-DF79C125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661"/>
            <a:ext cx="10515600" cy="875717"/>
          </a:xfrm>
        </p:spPr>
        <p:txBody>
          <a:bodyPr>
            <a:normAutofit/>
          </a:bodyPr>
          <a:lstStyle/>
          <a:p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#3– Postal Networking</a:t>
            </a:r>
            <a:r>
              <a:rPr lang="en-US" sz="4400" b="1" spc="0" dirty="0">
                <a:ln/>
                <a:solidFill>
                  <a:srgbClr val="0033CC"/>
                </a:solidFill>
                <a:latin typeface="Swiss 721 Roman" panose="020B0504020202020204" pitchFamily="34" charset="0"/>
              </a:rPr>
              <a:t> 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99" y="0"/>
            <a:ext cx="2219579" cy="14630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84AF55-BFBA-4C5B-9F90-5251901A285C}"/>
              </a:ext>
            </a:extLst>
          </p:cNvPr>
          <p:cNvGrpSpPr/>
          <p:nvPr/>
        </p:nvGrpSpPr>
        <p:grpSpPr>
          <a:xfrm>
            <a:off x="9756494" y="5384560"/>
            <a:ext cx="2435506" cy="1473440"/>
            <a:chOff x="9756494" y="5384560"/>
            <a:chExt cx="2435506" cy="1473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EF8A6-0EDD-47F2-B33C-7E3C6FD2D434}"/>
                </a:ext>
              </a:extLst>
            </p:cNvPr>
            <p:cNvSpPr/>
            <p:nvPr/>
          </p:nvSpPr>
          <p:spPr>
            <a:xfrm>
              <a:off x="9880979" y="5384560"/>
              <a:ext cx="2311021" cy="9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1D41-A997-4850-AF77-22E8F977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94" y="6330436"/>
              <a:ext cx="2435506" cy="527564"/>
            </a:xfrm>
            <a:prstGeom prst="rect">
              <a:avLst/>
            </a:prstGeom>
          </p:spPr>
        </p:pic>
      </p:grpSp>
      <p:pic>
        <p:nvPicPr>
          <p:cNvPr id="13" name="Picture 12" descr="A picture containing table, hanging, toy, skiing&#10;&#10;Description automatically generated">
            <a:extLst>
              <a:ext uri="{FF2B5EF4-FFF2-40B4-BE49-F238E27FC236}">
                <a16:creationId xmlns:a16="http://schemas.microsoft.com/office/drawing/2014/main" id="{9733EE80-49BE-4C3B-BF23-53424FA32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695" y="1794510"/>
            <a:ext cx="5931735" cy="44488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980DF9-6CFB-49A2-A2A1-57ABDA9D27AF}"/>
              </a:ext>
            </a:extLst>
          </p:cNvPr>
          <p:cNvSpPr txBox="1"/>
          <p:nvPr/>
        </p:nvSpPr>
        <p:spPr>
          <a:xfrm>
            <a:off x="2836319" y="6273225"/>
            <a:ext cx="73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Connected and Grow!</a:t>
            </a:r>
          </a:p>
        </p:txBody>
      </p:sp>
    </p:spTree>
    <p:extLst>
      <p:ext uri="{BB962C8B-B14F-4D97-AF65-F5344CB8AC3E}">
        <p14:creationId xmlns:p14="http://schemas.microsoft.com/office/powerpoint/2010/main" val="299591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15-A254-4D08-A02D-DF79C125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661"/>
            <a:ext cx="10515600" cy="875717"/>
          </a:xfrm>
        </p:spPr>
        <p:txBody>
          <a:bodyPr>
            <a:normAutofit/>
          </a:bodyPr>
          <a:lstStyle/>
          <a:p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#2 – Industry Networking</a:t>
            </a:r>
            <a:r>
              <a:rPr lang="en-US" sz="4400" b="1" spc="0" dirty="0">
                <a:ln/>
                <a:solidFill>
                  <a:srgbClr val="0033CC"/>
                </a:solidFill>
                <a:latin typeface="Swiss 721 Roman" panose="020B0504020202020204" pitchFamily="34" charset="0"/>
              </a:rPr>
              <a:t> 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99" y="0"/>
            <a:ext cx="2219579" cy="14630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84AF55-BFBA-4C5B-9F90-5251901A285C}"/>
              </a:ext>
            </a:extLst>
          </p:cNvPr>
          <p:cNvGrpSpPr/>
          <p:nvPr/>
        </p:nvGrpSpPr>
        <p:grpSpPr>
          <a:xfrm>
            <a:off x="9756494" y="5384560"/>
            <a:ext cx="2435506" cy="1473440"/>
            <a:chOff x="9756494" y="5384560"/>
            <a:chExt cx="2435506" cy="1473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EF8A6-0EDD-47F2-B33C-7E3C6FD2D434}"/>
                </a:ext>
              </a:extLst>
            </p:cNvPr>
            <p:cNvSpPr/>
            <p:nvPr/>
          </p:nvSpPr>
          <p:spPr>
            <a:xfrm>
              <a:off x="9880979" y="5384560"/>
              <a:ext cx="2311021" cy="9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1D41-A997-4850-AF77-22E8F977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94" y="6330436"/>
              <a:ext cx="2435506" cy="527564"/>
            </a:xfrm>
            <a:prstGeom prst="rect">
              <a:avLst/>
            </a:prstGeom>
          </p:spPr>
        </p:pic>
      </p:grpSp>
      <p:pic>
        <p:nvPicPr>
          <p:cNvPr id="13" name="Content Placeholder 4" descr="A picture containing table, black, various, made&#10;&#10;Description automatically generated">
            <a:extLst>
              <a:ext uri="{FF2B5EF4-FFF2-40B4-BE49-F238E27FC236}">
                <a16:creationId xmlns:a16="http://schemas.microsoft.com/office/drawing/2014/main" id="{57E93E95-D715-47CF-850A-E433AC1DA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6809" y="1822044"/>
            <a:ext cx="6078382" cy="445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5127BC-25B2-4E91-A07C-15E177A0B9B7}"/>
              </a:ext>
            </a:extLst>
          </p:cNvPr>
          <p:cNvSpPr txBox="1"/>
          <p:nvPr/>
        </p:nvSpPr>
        <p:spPr>
          <a:xfrm>
            <a:off x="2607719" y="6273225"/>
            <a:ext cx="73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Connected and Grow!</a:t>
            </a:r>
          </a:p>
        </p:txBody>
      </p:sp>
    </p:spTree>
    <p:extLst>
      <p:ext uri="{BB962C8B-B14F-4D97-AF65-F5344CB8AC3E}">
        <p14:creationId xmlns:p14="http://schemas.microsoft.com/office/powerpoint/2010/main" val="121122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15-A254-4D08-A02D-DF79C125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661"/>
            <a:ext cx="10515600" cy="875717"/>
          </a:xfrm>
        </p:spPr>
        <p:txBody>
          <a:bodyPr>
            <a:normAutofit/>
          </a:bodyPr>
          <a:lstStyle/>
          <a:p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#1 – Leadership Through Service</a:t>
            </a:r>
            <a:r>
              <a:rPr lang="en-US" sz="4400" b="1" spc="0" dirty="0">
                <a:ln/>
                <a:solidFill>
                  <a:srgbClr val="0033CC"/>
                </a:solidFill>
                <a:latin typeface="Swiss 721 Roman" panose="020B0504020202020204" pitchFamily="34" charset="0"/>
              </a:rPr>
              <a:t> 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99" y="0"/>
            <a:ext cx="2219579" cy="14630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84AF55-BFBA-4C5B-9F90-5251901A285C}"/>
              </a:ext>
            </a:extLst>
          </p:cNvPr>
          <p:cNvGrpSpPr/>
          <p:nvPr/>
        </p:nvGrpSpPr>
        <p:grpSpPr>
          <a:xfrm>
            <a:off x="9756494" y="5384560"/>
            <a:ext cx="2435506" cy="1473440"/>
            <a:chOff x="9756494" y="5384560"/>
            <a:chExt cx="2435506" cy="1473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EF8A6-0EDD-47F2-B33C-7E3C6FD2D434}"/>
                </a:ext>
              </a:extLst>
            </p:cNvPr>
            <p:cNvSpPr/>
            <p:nvPr/>
          </p:nvSpPr>
          <p:spPr>
            <a:xfrm>
              <a:off x="9880979" y="5384560"/>
              <a:ext cx="2311021" cy="9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1D41-A997-4850-AF77-22E8F977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94" y="6330436"/>
              <a:ext cx="2435506" cy="52756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7073423-36BD-46D3-8014-D267FC9DCB86}"/>
              </a:ext>
            </a:extLst>
          </p:cNvPr>
          <p:cNvSpPr txBox="1"/>
          <p:nvPr/>
        </p:nvSpPr>
        <p:spPr>
          <a:xfrm>
            <a:off x="3053489" y="6273225"/>
            <a:ext cx="73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Connected and Grow!</a:t>
            </a: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893428A-67D8-40D5-AD02-72A039B03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52" y="1319169"/>
            <a:ext cx="8878030" cy="501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099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7315-A254-4D08-A02D-DF79C125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455"/>
            <a:ext cx="10515600" cy="875717"/>
          </a:xfrm>
        </p:spPr>
        <p:txBody>
          <a:bodyPr>
            <a:normAutofit/>
          </a:bodyPr>
          <a:lstStyle/>
          <a:p>
            <a:r>
              <a:rPr lang="en-US" sz="4400" b="1" spc="0" dirty="0">
                <a:ln/>
                <a:solidFill>
                  <a:srgbClr val="0070C0"/>
                </a:solidFill>
                <a:latin typeface="Swiss 721 Roman" panose="020B0504020202020204" pitchFamily="34" charset="0"/>
              </a:rPr>
              <a:t>Questions 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ED89-54D8-4732-BD29-67EAB2A9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99" y="0"/>
            <a:ext cx="2219579" cy="14630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84AF55-BFBA-4C5B-9F90-5251901A285C}"/>
              </a:ext>
            </a:extLst>
          </p:cNvPr>
          <p:cNvGrpSpPr/>
          <p:nvPr/>
        </p:nvGrpSpPr>
        <p:grpSpPr>
          <a:xfrm>
            <a:off x="9756494" y="5384560"/>
            <a:ext cx="2435506" cy="1473440"/>
            <a:chOff x="9756494" y="5384560"/>
            <a:chExt cx="2435506" cy="1473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EEF8A6-0EDD-47F2-B33C-7E3C6FD2D434}"/>
                </a:ext>
              </a:extLst>
            </p:cNvPr>
            <p:cNvSpPr/>
            <p:nvPr/>
          </p:nvSpPr>
          <p:spPr>
            <a:xfrm>
              <a:off x="9880979" y="5384560"/>
              <a:ext cx="2311021" cy="9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1D41-A997-4850-AF77-22E8F977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94" y="6330436"/>
              <a:ext cx="2435506" cy="527564"/>
            </a:xfrm>
            <a:prstGeom prst="rect">
              <a:avLst/>
            </a:prstGeom>
          </p:spPr>
        </p:pic>
      </p:grp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4343B580-2996-4CDA-8E40-836250A1B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09" y="1922808"/>
            <a:ext cx="4083201" cy="4181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1FD9F8-4CC0-4271-893A-8075A0085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5876"/>
            <a:ext cx="2560320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59F3D-A1CD-49B2-928E-BA5FD68CF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2159" y="4135876"/>
            <a:ext cx="2497757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D585F4-0883-4C54-A242-E5DDD4390530}"/>
              </a:ext>
            </a:extLst>
          </p:cNvPr>
          <p:cNvSpPr txBox="1"/>
          <p:nvPr/>
        </p:nvSpPr>
        <p:spPr>
          <a:xfrm>
            <a:off x="2904899" y="6273225"/>
            <a:ext cx="732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Connected and Grow!</a:t>
            </a:r>
          </a:p>
        </p:txBody>
      </p:sp>
    </p:spTree>
    <p:extLst>
      <p:ext uri="{BB962C8B-B14F-4D97-AF65-F5344CB8AC3E}">
        <p14:creationId xmlns:p14="http://schemas.microsoft.com/office/powerpoint/2010/main" val="37815466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1">
      <a:majorFont>
        <a:latin typeface="Lucida Handwriting"/>
        <a:ea typeface=""/>
        <a:cs typeface=""/>
      </a:majorFont>
      <a:minorFont>
        <a:latin typeface="Arial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1_2. NPF Summer Series Cov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81218</TotalTime>
  <Words>623</Words>
  <Application>Microsoft Office PowerPoint</Application>
  <PresentationFormat>Widescreen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Gill Sans MT</vt:lpstr>
      <vt:lpstr>Lucida Handwriting</vt:lpstr>
      <vt:lpstr>Montserrat</vt:lpstr>
      <vt:lpstr>Montserrat Light</vt:lpstr>
      <vt:lpstr>Swiss 721 Roman</vt:lpstr>
      <vt:lpstr>Wingdings</vt:lpstr>
      <vt:lpstr>Retrospect</vt:lpstr>
      <vt:lpstr>1_2. NPF Summer Series Covers</vt:lpstr>
      <vt:lpstr>PowerPoint Presentation</vt:lpstr>
      <vt:lpstr> </vt:lpstr>
      <vt:lpstr>Presenters</vt:lpstr>
      <vt:lpstr>#5 – Postal Education </vt:lpstr>
      <vt:lpstr>#4 – Industry Education </vt:lpstr>
      <vt:lpstr>#3– Postal Networking </vt:lpstr>
      <vt:lpstr>#2 – Industry Networking </vt:lpstr>
      <vt:lpstr>#1 – Leadership Through Service </vt:lpstr>
      <vt:lpstr>Questions </vt:lpstr>
      <vt:lpstr>PCC Voice! On LinkedIn</vt:lpstr>
      <vt:lpstr>PCC Voice! Winter Challenge The Board Challenge</vt:lpstr>
      <vt:lpstr>PowerPoint Presentation</vt:lpstr>
    </vt:vector>
  </TitlesOfParts>
  <Company>US Postal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Caldwell, Judy - Washington, DC</dc:creator>
  <cp:lastModifiedBy>Caldwell, Judy - Washington, DC</cp:lastModifiedBy>
  <cp:revision>1159</cp:revision>
  <dcterms:created xsi:type="dcterms:W3CDTF">2020-04-21T17:39:39Z</dcterms:created>
  <dcterms:modified xsi:type="dcterms:W3CDTF">2022-01-19T19:54:49Z</dcterms:modified>
</cp:coreProperties>
</file>